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60" r:id="rId2"/>
    <p:sldMasterId id="2147483711" r:id="rId3"/>
    <p:sldMasterId id="2147483685" r:id="rId4"/>
  </p:sldMasterIdLst>
  <p:sldIdLst>
    <p:sldId id="272" r:id="rId5"/>
    <p:sldId id="271" r:id="rId6"/>
    <p:sldId id="275" r:id="rId7"/>
    <p:sldId id="276" r:id="rId8"/>
    <p:sldId id="278" r:id="rId9"/>
    <p:sldId id="279" r:id="rId10"/>
    <p:sldId id="257" r:id="rId11"/>
    <p:sldId id="269" r:id="rId12"/>
    <p:sldId id="261" r:id="rId13"/>
    <p:sldId id="259" r:id="rId14"/>
    <p:sldId id="260" r:id="rId15"/>
    <p:sldId id="262" r:id="rId16"/>
    <p:sldId id="263" r:id="rId17"/>
    <p:sldId id="264" r:id="rId18"/>
    <p:sldId id="266" r:id="rId19"/>
    <p:sldId id="265" r:id="rId20"/>
    <p:sldId id="267" r:id="rId21"/>
    <p:sldId id="268" r:id="rId22"/>
    <p:sldId id="274" r:id="rId23"/>
    <p:sldId id="27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45DFA-4E48-545D-8647-E9610715B297}" v="20" dt="2023-03-20T16:42:48.112"/>
    <p1510:client id="{29D1B9CA-7B10-E057-3519-0A57881F9E55}" v="258" dt="2023-03-20T18:06:54.168"/>
    <p1510:client id="{9A8C7466-5732-4292-8861-3EC604138320}" v="55" dt="2023-03-20T13:50:41.086"/>
    <p1510:client id="{A88FD0E8-B829-6087-F5AC-28AB24EF8414}" v="36" dt="2023-03-20T18:20:26.723"/>
    <p1510:client id="{B0826C89-6E92-9810-4F69-C194AC948F57}" v="4" dt="2023-03-20T18:17:32.590"/>
    <p1510:client id="{DE7E421B-9E1B-6E65-53FD-B1C7C1E353ED}" v="491" dt="2023-03-20T16:23:00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5:47:4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51:0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6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5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02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02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11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4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4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5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3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6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customXml" Target="../ink/ink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2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20,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90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3.xml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mailsmuedu-my.sharepoint.com/personal/chewang_202100188_smit_smu_edu_in/Documents/workflow.ppt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E64FF307-00EB-3452-5DED-423A8DB7E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5" r="6465"/>
          <a:stretch/>
        </p:blipFill>
        <p:spPr>
          <a:xfrm>
            <a:off x="598499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6D54B-707F-31B0-5F51-6D2C0E098018}"/>
              </a:ext>
            </a:extLst>
          </p:cNvPr>
          <p:cNvSpPr txBox="1"/>
          <p:nvPr/>
        </p:nvSpPr>
        <p:spPr>
          <a:xfrm>
            <a:off x="87086" y="5570765"/>
            <a:ext cx="21716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 dirty="0">
                <a:latin typeface="Dreaming Outloud Pro"/>
                <a:cs typeface="Dreaming Outloud Pro"/>
              </a:rPr>
              <a:t>TEAM</a:t>
            </a:r>
            <a:endParaRPr lang="en-US" sz="2400" i="1">
              <a:latin typeface="Dreaming Outloud Pro"/>
              <a:cs typeface="Dreaming Outloud Pro"/>
            </a:endParaRPr>
          </a:p>
          <a:p>
            <a:pPr algn="l"/>
            <a:r>
              <a:rPr lang="en-GB" sz="2400" i="1" dirty="0">
                <a:latin typeface="Dreaming Outloud Pro"/>
                <a:cs typeface="Dreaming Outloud Pro"/>
              </a:rPr>
              <a:t>DARJEELING</a:t>
            </a:r>
          </a:p>
          <a:p>
            <a:r>
              <a:rPr lang="en-GB" sz="2400" i="1" dirty="0">
                <a:latin typeface="Dreaming Outloud Pro"/>
                <a:cs typeface="Dreaming Outloud Pro"/>
              </a:rPr>
              <a:t>BOYS</a:t>
            </a:r>
          </a:p>
        </p:txBody>
      </p:sp>
      <p:pic>
        <p:nvPicPr>
          <p:cNvPr id="8" name="Graphic 9" descr="Alien with one eye">
            <a:extLst>
              <a:ext uri="{FF2B5EF4-FFF2-40B4-BE49-F238E27FC236}">
                <a16:creationId xmlns:a16="http://schemas.microsoft.com/office/drawing/2014/main" id="{A5D7D25E-93AC-4009-A590-174F83692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487" y="5420405"/>
            <a:ext cx="1440997" cy="1525361"/>
          </a:xfrm>
          <a:prstGeom prst="rect">
            <a:avLst/>
          </a:prstGeom>
        </p:spPr>
      </p:pic>
      <p:pic>
        <p:nvPicPr>
          <p:cNvPr id="10" name="Graphic 10" descr="Man in business attire">
            <a:extLst>
              <a:ext uri="{FF2B5EF4-FFF2-40B4-BE49-F238E27FC236}">
                <a16:creationId xmlns:a16="http://schemas.microsoft.com/office/drawing/2014/main" id="{5460B9A8-B6B7-7D43-18C5-3B8DF7E3F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4213" y="5423127"/>
            <a:ext cx="1119868" cy="1500869"/>
          </a:xfrm>
          <a:prstGeom prst="rect">
            <a:avLst/>
          </a:prstGeom>
        </p:spPr>
      </p:pic>
      <p:pic>
        <p:nvPicPr>
          <p:cNvPr id="12" name="Graphic 12" descr="Man in glasses wearing turtleneck">
            <a:extLst>
              <a:ext uri="{FF2B5EF4-FFF2-40B4-BE49-F238E27FC236}">
                <a16:creationId xmlns:a16="http://schemas.microsoft.com/office/drawing/2014/main" id="{CDAA9A03-B9F0-3419-5279-20166E81D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9698" y="5457145"/>
            <a:ext cx="1077686" cy="1449161"/>
          </a:xfrm>
          <a:prstGeom prst="rect">
            <a:avLst/>
          </a:prstGeom>
        </p:spPr>
      </p:pic>
      <p:pic>
        <p:nvPicPr>
          <p:cNvPr id="11" name="Graphic 11" descr="Man with facial hair">
            <a:extLst>
              <a:ext uri="{FF2B5EF4-FFF2-40B4-BE49-F238E27FC236}">
                <a16:creationId xmlns:a16="http://schemas.microsoft.com/office/drawing/2014/main" id="{5D160D2A-8FCC-0067-B602-E37491B68E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1240" y="5534706"/>
            <a:ext cx="1009650" cy="1367519"/>
          </a:xfrm>
          <a:prstGeom prst="rect">
            <a:avLst/>
          </a:prstGeom>
        </p:spPr>
      </p:pic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FF976512-0D23-B20D-25BA-228D4E8C1FF9}"/>
              </a:ext>
            </a:extLst>
          </p:cNvPr>
          <p:cNvSpPr/>
          <p:nvPr/>
        </p:nvSpPr>
        <p:spPr>
          <a:xfrm>
            <a:off x="9761763" y="5641520"/>
            <a:ext cx="2275116" cy="1132114"/>
          </a:xfrm>
          <a:prstGeom prst="verticalScroll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2"/>
                </a:solidFill>
                <a:latin typeface="Segoe Script"/>
              </a:rPr>
              <a:t>DONE BY:</a:t>
            </a:r>
          </a:p>
          <a:p>
            <a:pPr algn="ctr"/>
            <a:r>
              <a:rPr lang="en-GB" sz="1100" dirty="0">
                <a:solidFill>
                  <a:schemeClr val="bg2"/>
                </a:solidFill>
                <a:latin typeface="Segoe Script"/>
              </a:rPr>
              <a:t>ABHAY GURUNG</a:t>
            </a:r>
          </a:p>
          <a:p>
            <a:pPr algn="ctr"/>
            <a:r>
              <a:rPr lang="en-GB" sz="1100" dirty="0">
                <a:solidFill>
                  <a:schemeClr val="bg2"/>
                </a:solidFill>
                <a:latin typeface="Segoe Script"/>
              </a:rPr>
              <a:t>CHEWANG DUKPA</a:t>
            </a:r>
          </a:p>
          <a:p>
            <a:pPr algn="ctr"/>
            <a:r>
              <a:rPr lang="en-GB" sz="1100" dirty="0">
                <a:solidFill>
                  <a:schemeClr val="bg2"/>
                </a:solidFill>
                <a:latin typeface="Segoe Script"/>
              </a:rPr>
              <a:t>WANGDU T. BHUTIA</a:t>
            </a:r>
          </a:p>
          <a:p>
            <a:pPr algn="ctr"/>
            <a:r>
              <a:rPr lang="en-GB" sz="1100" dirty="0">
                <a:solidFill>
                  <a:schemeClr val="bg2"/>
                </a:solidFill>
                <a:latin typeface="Segoe Script"/>
              </a:rPr>
              <a:t>ROHIL GURUNG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5B245F-56FB-A335-640A-1B97246E954A}"/>
              </a:ext>
            </a:extLst>
          </p:cNvPr>
          <p:cNvSpPr txBox="1"/>
          <p:nvPr/>
        </p:nvSpPr>
        <p:spPr>
          <a:xfrm>
            <a:off x="1398813" y="2909206"/>
            <a:ext cx="34507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Cavolini"/>
                <a:cs typeface="Posterama"/>
              </a:rPr>
              <a:t>HEART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14E3D-545B-761A-D6A7-C3D90B0A377C}"/>
              </a:ext>
            </a:extLst>
          </p:cNvPr>
          <p:cNvSpPr txBox="1"/>
          <p:nvPr/>
        </p:nvSpPr>
        <p:spPr>
          <a:xfrm>
            <a:off x="6542313" y="2909206"/>
            <a:ext cx="33691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avolini"/>
                <a:cs typeface="Cavolini"/>
              </a:rPr>
              <a:t>PREDICTION PROB.</a:t>
            </a:r>
          </a:p>
        </p:txBody>
      </p:sp>
    </p:spTree>
    <p:extLst>
      <p:ext uri="{BB962C8B-B14F-4D97-AF65-F5344CB8AC3E}">
        <p14:creationId xmlns:p14="http://schemas.microsoft.com/office/powerpoint/2010/main" val="107642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574E0CA-BBAA-C54D-748A-4184CBC6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DF6227-47D2-AE4D-BD45-1B939BA4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4" y="2229715"/>
            <a:ext cx="10866406" cy="42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C1BA172-F399-85C2-7DE0-93186091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34DDD9-6A6D-1BDB-C1DA-5C8C7A86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0" y="770850"/>
            <a:ext cx="10248180" cy="60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028CB20-643A-64E1-DAA6-7DA43079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17879" cy="686267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EA398F1-3AED-BB93-AB39-3077D946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6" y="2540120"/>
            <a:ext cx="6107501" cy="1777760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3F544F-B026-C2DE-B02F-3E51340F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7" y="4599548"/>
            <a:ext cx="10003766" cy="142577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9501A819-E45F-0A50-991A-4E2FDB5B3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797" y="404003"/>
            <a:ext cx="1736785" cy="17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8186BF6-9A59-53AD-8915-6275658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08D7CED-6B33-2CAE-FF3E-D33C71CF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3433653"/>
            <a:ext cx="5503652" cy="26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4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71B7482-FD4C-B7A3-639A-C94648C8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F8F733-5359-CFA1-B308-86F93F11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8" y="3429777"/>
            <a:ext cx="5992483" cy="20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C350455-4D9B-0F0D-CDA5-13849D2A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14CE90-4FB1-F888-8930-23B24A0D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3420114"/>
            <a:ext cx="5575540" cy="20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3C9911D-CF1E-E819-9257-E3FDE549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5B93DF-84E6-60EA-03FA-38596B6D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6453"/>
            <a:ext cx="5949350" cy="29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B0FBECA-5154-5C6F-3A78-9BC2185F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C134D3B-4BEF-C299-73C2-D32E9684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13" y="2455623"/>
            <a:ext cx="4770407" cy="16304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B90574-6785-EFBC-6C69-0CB2380F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38" y="4360902"/>
            <a:ext cx="5805577" cy="11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B11B2F-2B83-28DB-1EB9-8F40D040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92" y="-2336"/>
            <a:ext cx="12203501" cy="6862672"/>
          </a:xfrm>
          <a:prstGeom prst="rect">
            <a:avLst/>
          </a:prstGeom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06D1B2-E07B-1AC4-0535-75856404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6" y="1325806"/>
            <a:ext cx="6869501" cy="269676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BFD2743-81E9-C048-1084-9F6B0FD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5" y="4184526"/>
            <a:ext cx="6251275" cy="1939512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2E7E6E7-4C2A-E881-8468-B15791F40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645" y="3272343"/>
            <a:ext cx="4928558" cy="2786219"/>
          </a:xfrm>
          <a:prstGeom prst="rect">
            <a:avLst/>
          </a:prstGeom>
        </p:spPr>
      </p:pic>
      <p:pic>
        <p:nvPicPr>
          <p:cNvPr id="6" name="Graphic 6" descr="Qr Code with solid fill">
            <a:extLst>
              <a:ext uri="{FF2B5EF4-FFF2-40B4-BE49-F238E27FC236}">
                <a16:creationId xmlns:a16="http://schemas.microsoft.com/office/drawing/2014/main" id="{1B0CD15B-CE51-2CB9-849F-181C04435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366" y="613914"/>
            <a:ext cx="2222739" cy="22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8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19CADDE7-B038-0EF1-5EEE-F4652C13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995922-FB76-A014-406C-1ED3CADC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9" y="1817973"/>
            <a:ext cx="9938656" cy="3701024"/>
          </a:xfrm>
          <a:prstGeom prst="rect">
            <a:avLst/>
          </a:prstGeom>
        </p:spPr>
      </p:pic>
      <p:pic>
        <p:nvPicPr>
          <p:cNvPr id="6" name="Graphic 6" descr="Boxing Glove with solid fill">
            <a:extLst>
              <a:ext uri="{FF2B5EF4-FFF2-40B4-BE49-F238E27FC236}">
                <a16:creationId xmlns:a16="http://schemas.microsoft.com/office/drawing/2014/main" id="{6906F692-6994-64A0-27FB-1B7E9BD11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97343" y="283029"/>
            <a:ext cx="685800" cy="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4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F332EC5-6EDF-240C-837A-10BC8334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8" y="972504"/>
            <a:ext cx="11158817" cy="206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299B74-75EA-828D-8FD5-02650D18C843}"/>
              </a:ext>
            </a:extLst>
          </p:cNvPr>
          <p:cNvSpPr txBox="1"/>
          <p:nvPr/>
        </p:nvSpPr>
        <p:spPr>
          <a:xfrm>
            <a:off x="719977" y="2616574"/>
            <a:ext cx="13250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Bahnschrift"/>
                <a:cs typeface="Calibri"/>
              </a:rPr>
              <a:t>Importing</a:t>
            </a:r>
          </a:p>
          <a:p>
            <a:r>
              <a:rPr lang="en-GB" dirty="0">
                <a:latin typeface="Bahnschrift"/>
                <a:cs typeface="Calibri"/>
              </a:rPr>
              <a:t>Modules'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324CF-873A-8D13-A5D7-8A6029927D39}"/>
              </a:ext>
            </a:extLst>
          </p:cNvPr>
          <p:cNvSpPr txBox="1"/>
          <p:nvPr/>
        </p:nvSpPr>
        <p:spPr>
          <a:xfrm>
            <a:off x="2557742" y="2605367"/>
            <a:ext cx="14259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Bahnschrift"/>
                <a:cs typeface="Calibri"/>
              </a:rPr>
              <a:t>Reading</a:t>
            </a:r>
            <a:endParaRPr lang="en-US" dirty="0"/>
          </a:p>
          <a:p>
            <a:r>
              <a:rPr lang="en-GB" dirty="0">
                <a:latin typeface="Bahnschrift"/>
                <a:cs typeface="Calibri"/>
              </a:rPr>
              <a:t>data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7E9ED-7211-EA3B-4697-E12F994AC6C9}"/>
              </a:ext>
            </a:extLst>
          </p:cNvPr>
          <p:cNvSpPr txBox="1"/>
          <p:nvPr/>
        </p:nvSpPr>
        <p:spPr>
          <a:xfrm>
            <a:off x="4081741" y="2549338"/>
            <a:ext cx="15940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Bahnschrift"/>
                <a:cs typeface="Calibri"/>
              </a:rPr>
              <a:t>Understanding</a:t>
            </a:r>
            <a:endParaRPr lang="en-US" sz="1600">
              <a:cs typeface="Calibri"/>
            </a:endParaRPr>
          </a:p>
          <a:p>
            <a:r>
              <a:rPr lang="en-GB" sz="1600" dirty="0">
                <a:latin typeface="Bahnschrift"/>
                <a:cs typeface="Calibri"/>
              </a:rPr>
              <a:t>the data via </a:t>
            </a:r>
            <a:endParaRPr lang="en-GB" sz="1600">
              <a:cs typeface="Calibri"/>
            </a:endParaRPr>
          </a:p>
          <a:p>
            <a:r>
              <a:rPr lang="en-GB" sz="1600" dirty="0">
                <a:latin typeface="Bahnschrift"/>
                <a:cs typeface="Calibri"/>
              </a:rPr>
              <a:t>Dimensions &amp;</a:t>
            </a:r>
          </a:p>
          <a:p>
            <a:r>
              <a:rPr lang="en-GB" sz="1600" dirty="0">
                <a:latin typeface="Bahnschrift"/>
                <a:cs typeface="Calibri"/>
              </a:rPr>
              <a:t>.head() </a:t>
            </a:r>
            <a:r>
              <a:rPr lang="en-GB" sz="1600" dirty="0" err="1">
                <a:latin typeface="Bahnschrift"/>
                <a:cs typeface="Calibri"/>
              </a:rPr>
              <a:t>func</a:t>
            </a:r>
            <a:r>
              <a:rPr lang="en-GB" sz="1600" dirty="0">
                <a:latin typeface="Bahnschrift"/>
                <a:cs typeface="Calibri"/>
              </a:rPr>
              <a:t>.</a:t>
            </a:r>
          </a:p>
          <a:p>
            <a:endParaRPr lang="en-GB" sz="16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3BA5C-BE61-210A-7A8B-C4F7E2AC0B3D}"/>
              </a:ext>
            </a:extLst>
          </p:cNvPr>
          <p:cNvSpPr txBox="1"/>
          <p:nvPr/>
        </p:nvSpPr>
        <p:spPr>
          <a:xfrm>
            <a:off x="6317316" y="2647389"/>
            <a:ext cx="28014" cy="140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BD0B8-BE52-9B8A-3E5F-E7BAC247D364}"/>
              </a:ext>
            </a:extLst>
          </p:cNvPr>
          <p:cNvSpPr txBox="1"/>
          <p:nvPr/>
        </p:nvSpPr>
        <p:spPr>
          <a:xfrm>
            <a:off x="6039970" y="2655793"/>
            <a:ext cx="17570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Bahnschrift"/>
              </a:rPr>
              <a:t>Visualizing data</a:t>
            </a:r>
          </a:p>
          <a:p>
            <a:r>
              <a:rPr lang="en-GB" sz="1600" dirty="0">
                <a:latin typeface="Bahnschrift"/>
              </a:rPr>
              <a:t>Through count plot &amp; pie chart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C6A9F-FEDF-595B-6092-32DFA83D7EF3}"/>
              </a:ext>
            </a:extLst>
          </p:cNvPr>
          <p:cNvSpPr txBox="1"/>
          <p:nvPr/>
        </p:nvSpPr>
        <p:spPr>
          <a:xfrm>
            <a:off x="8043021" y="2616574"/>
            <a:ext cx="13979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ahnschrift"/>
                <a:cs typeface="Segoe UI"/>
              </a:rPr>
              <a:t>Checking difficulties</a:t>
            </a:r>
            <a:endParaRPr lang="en-US" sz="1600">
              <a:cs typeface="Calibri"/>
            </a:endParaRPr>
          </a:p>
          <a:p>
            <a:r>
              <a:rPr lang="en-US" sz="1600" dirty="0">
                <a:latin typeface="Bahnschrift"/>
                <a:cs typeface="Segoe UI"/>
              </a:rPr>
              <a:t>To best accuracy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FC651-3017-5134-3B20-A8D1D6E882E2}"/>
              </a:ext>
            </a:extLst>
          </p:cNvPr>
          <p:cNvSpPr txBox="1"/>
          <p:nvPr/>
        </p:nvSpPr>
        <p:spPr>
          <a:xfrm>
            <a:off x="9782735" y="2616572"/>
            <a:ext cx="11486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ahnschrift"/>
              </a:rPr>
              <a:t>Choosing best fit 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sz="1600" dirty="0">
                <a:latin typeface="Bahnschrift"/>
              </a:rPr>
              <a:t>Model</a:t>
            </a:r>
          </a:p>
          <a:p>
            <a:endParaRPr lang="en-US" sz="1600" dirty="0">
              <a:latin typeface="Bahnschrift"/>
            </a:endParaRPr>
          </a:p>
        </p:txBody>
      </p:sp>
      <p:pic>
        <p:nvPicPr>
          <p:cNvPr id="18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B75CEB0A-7262-0490-744F-9B74E94A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85324"/>
            <a:ext cx="4412877" cy="1563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DECA2F-6E1A-E370-2026-1450520D5AF8}"/>
              </a:ext>
            </a:extLst>
          </p:cNvPr>
          <p:cNvSpPr txBox="1"/>
          <p:nvPr/>
        </p:nvSpPr>
        <p:spPr>
          <a:xfrm>
            <a:off x="2314014" y="5177118"/>
            <a:ext cx="160804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Bahnschrift"/>
              </a:rPr>
              <a:t>Building predictive system</a:t>
            </a:r>
          </a:p>
          <a:p>
            <a:endParaRPr lang="en-GB" sz="1600" dirty="0">
              <a:latin typeface="Bahnschrif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6FE09-4192-5A65-DD06-3757D29CF911}"/>
              </a:ext>
            </a:extLst>
          </p:cNvPr>
          <p:cNvSpPr txBox="1"/>
          <p:nvPr/>
        </p:nvSpPr>
        <p:spPr>
          <a:xfrm>
            <a:off x="4160184" y="5238750"/>
            <a:ext cx="11009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Bahnschrift"/>
              </a:rPr>
              <a:t>Building </a:t>
            </a:r>
          </a:p>
          <a:p>
            <a:r>
              <a:rPr lang="en-GB" sz="1600" dirty="0">
                <a:latin typeface="Bahnschrift"/>
              </a:rPr>
              <a:t>GUI</a:t>
            </a:r>
          </a:p>
          <a:p>
            <a:endParaRPr lang="en-GB" sz="1600" dirty="0">
              <a:latin typeface="Bahnschrift"/>
            </a:endParaRPr>
          </a:p>
        </p:txBody>
      </p:sp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33D38C8E-3163-14E5-12B7-0884760A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166" y="175784"/>
            <a:ext cx="3348317" cy="101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4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5DE377B-7759-10CD-E5ED-AB881253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13" y="882953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72E7D42-86AA-7AD2-8C61-2E7878C6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8" y="283819"/>
            <a:ext cx="4441371" cy="3177048"/>
          </a:xfrm>
          <a:prstGeom prst="rect">
            <a:avLst/>
          </a:prstGeom>
        </p:spPr>
      </p:pic>
      <p:pic>
        <p:nvPicPr>
          <p:cNvPr id="7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737EC99F-A8DD-1B31-A144-A0DAA3BE3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3372"/>
            <a:ext cx="3853542" cy="2709368"/>
          </a:xfrm>
          <a:prstGeom prst="rect">
            <a:avLst/>
          </a:prstGeom>
        </p:spPr>
      </p:pic>
      <p:pic>
        <p:nvPicPr>
          <p:cNvPr id="8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DAEFD78-A5A3-691C-2FA3-815532FEC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5343"/>
            <a:ext cx="3320142" cy="2645658"/>
          </a:xfrm>
          <a:prstGeom prst="rect">
            <a:avLst/>
          </a:prstGeo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BCF0E63-81F5-738A-4501-917A06FD6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372" y="3966068"/>
            <a:ext cx="2950028" cy="23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FEBA4EA-8AB6-1CBB-BB14-D40ACD39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17879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40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1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884769" y="115817"/>
                </a:lnTo>
                <a:lnTo>
                  <a:pt x="11269135" y="11581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702137" y="990496"/>
                  <a:pt x="11732439" y="984350"/>
                </a:cubicBezTo>
                <a:cubicBezTo>
                  <a:pt x="11746147" y="974338"/>
                  <a:pt x="11754960" y="1000186"/>
                  <a:pt x="11766504" y="976255"/>
                </a:cubicBezTo>
                <a:cubicBezTo>
                  <a:pt x="11777615" y="1000881"/>
                  <a:pt x="11814491" y="958104"/>
                  <a:pt x="11805989" y="1009267"/>
                </a:cubicBezTo>
                <a:cubicBezTo>
                  <a:pt x="11823095" y="985828"/>
                  <a:pt x="11893621" y="1059610"/>
                  <a:pt x="11862559" y="990346"/>
                </a:cubicBezTo>
                <a:cubicBezTo>
                  <a:pt x="11872709" y="997140"/>
                  <a:pt x="11892170" y="996108"/>
                  <a:pt x="11895040" y="1014200"/>
                </a:cubicBezTo>
                <a:cubicBezTo>
                  <a:pt x="11911019" y="981490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86019" y="917502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23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466929"/>
            <a:ext cx="10706100" cy="59176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36EF19-24EA-22DF-D285-746EBF90D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4464"/>
          <a:stretch/>
        </p:blipFill>
        <p:spPr>
          <a:xfrm>
            <a:off x="1048054" y="807383"/>
            <a:ext cx="10382111" cy="5579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32E0C-8E3F-F330-696D-13280D9D5031}"/>
              </a:ext>
            </a:extLst>
          </p:cNvPr>
          <p:cNvSpPr txBox="1"/>
          <p:nvPr/>
        </p:nvSpPr>
        <p:spPr>
          <a:xfrm>
            <a:off x="2245178" y="1945821"/>
            <a:ext cx="64089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/>
                <a:ea typeface="+mn-lt"/>
                <a:cs typeface="+mn-lt"/>
              </a:rPr>
              <a:t>Via a Python consistency interface, it offers a variety of effective tools for statistical modelling and machine learning, including classification, regression, clustering, and dimensionality reduction. This library is based on NumPy, SciPy, and Matplotlib.</a:t>
            </a:r>
            <a:endParaRPr lang="en-US" sz="1600" i="1" dirty="0">
              <a:solidFill>
                <a:schemeClr val="tx2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7880E-2347-7474-2394-A93132E2282C}"/>
              </a:ext>
            </a:extLst>
          </p:cNvPr>
          <p:cNvSpPr txBox="1"/>
          <p:nvPr/>
        </p:nvSpPr>
        <p:spPr>
          <a:xfrm>
            <a:off x="2658835" y="3018065"/>
            <a:ext cx="436517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solidFill>
                  <a:srgbClr val="0C6485"/>
                </a:solidFill>
                <a:latin typeface="Aharoni"/>
                <a:cs typeface="Aharoni"/>
              </a:rPr>
              <a:t>Features: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"/>
              </a:rPr>
              <a:t>Supervised learning algo: </a:t>
            </a:r>
            <a:r>
              <a:rPr lang="en-GB" sz="1600" dirty="0">
                <a:latin typeface="Calibri Light"/>
                <a:ea typeface="+mn-lt"/>
                <a:cs typeface="+mn-lt"/>
              </a:rPr>
              <a:t>Scikit-learn includes almost all of the well-known supervised learning techniques, including Linear Regression, Support Vector Machine (SVM), Decision Tree, etc. </a:t>
            </a:r>
            <a:endParaRPr lang="en-GB" sz="1600">
              <a:latin typeface="Calibri Light"/>
              <a:cs typeface="Calibri Light"/>
            </a:endParaRP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Unsupervised learning algo.</a:t>
            </a:r>
            <a:endParaRPr lang="en-GB" sz="1600">
              <a:solidFill>
                <a:schemeClr val="tx2">
                  <a:lumMod val="50000"/>
                  <a:lumOff val="50000"/>
                </a:schemeClr>
              </a:solidFill>
              <a:latin typeface="Calibri Light"/>
              <a:ea typeface="+mn-lt"/>
              <a:cs typeface="+mn-lt"/>
            </a:endParaRP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Clustering :</a:t>
            </a:r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"/>
              </a:rPr>
              <a:t> </a:t>
            </a:r>
            <a:r>
              <a:rPr lang="en-GB" sz="1600" dirty="0">
                <a:latin typeface="Calibri Light"/>
                <a:ea typeface="+mn-lt"/>
                <a:cs typeface="+mn-lt"/>
              </a:rPr>
              <a:t>Grouping </a:t>
            </a:r>
            <a:r>
              <a:rPr lang="en-GB" sz="1600" dirty="0" err="1">
                <a:latin typeface="Calibri Light"/>
                <a:ea typeface="+mn-lt"/>
                <a:cs typeface="+mn-lt"/>
              </a:rPr>
              <a:t>unlabeled</a:t>
            </a:r>
            <a:r>
              <a:rPr lang="en-GB" sz="1600" dirty="0">
                <a:latin typeface="Calibri Light"/>
                <a:ea typeface="+mn-lt"/>
                <a:cs typeface="+mn-lt"/>
              </a:rPr>
              <a:t> data</a:t>
            </a:r>
            <a:endParaRPr lang="en-GB" sz="1600" i="1">
              <a:solidFill>
                <a:schemeClr val="tx2">
                  <a:lumMod val="50000"/>
                  <a:lumOff val="50000"/>
                </a:schemeClr>
              </a:solidFill>
              <a:latin typeface="Calibri Light"/>
              <a:cs typeface="Calibri"/>
            </a:endParaRP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Cross validation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Dimensionality Reduction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Ensemble methods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Feature extraction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 Feature selection</a:t>
            </a:r>
          </a:p>
          <a:p>
            <a:r>
              <a:rPr lang="en-GB" sz="16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/>
                <a:cs typeface="Calibri"/>
              </a:rPr>
              <a:t>Open source</a:t>
            </a: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sz="1400" dirty="0">
              <a:solidFill>
                <a:srgbClr val="000000"/>
              </a:solidFill>
              <a:latin typeface="Bembo"/>
              <a:cs typeface="Calibri"/>
            </a:endParaRPr>
          </a:p>
          <a:p>
            <a:endParaRPr lang="en-GB" sz="1400" dirty="0">
              <a:solidFill>
                <a:srgbClr val="000000"/>
              </a:solidFill>
              <a:latin typeface="Bembo"/>
              <a:cs typeface="Calibri"/>
            </a:endParaRP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sz="1400" i="1" dirty="0">
              <a:solidFill>
                <a:srgbClr val="AF79B4"/>
              </a:solidFill>
              <a:latin typeface="Calibri"/>
              <a:cs typeface="Calibri"/>
            </a:endParaRPr>
          </a:p>
          <a:p>
            <a:endParaRPr lang="en-GB" b="1" dirty="0">
              <a:solidFill>
                <a:srgbClr val="0C6485"/>
              </a:solidFill>
              <a:latin typeface="Aharoni"/>
              <a:cs typeface="Aharon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8630E-8CF3-CEA1-8327-7869C39724EC}"/>
              </a:ext>
            </a:extLst>
          </p:cNvPr>
          <p:cNvSpPr txBox="1"/>
          <p:nvPr/>
        </p:nvSpPr>
        <p:spPr>
          <a:xfrm>
            <a:off x="7894864" y="5061856"/>
            <a:ext cx="337457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ea typeface="+mn-lt"/>
                <a:cs typeface="+mn-lt"/>
              </a:rPr>
              <a:t>Here, through this module which tackles the machine learning aspect, we tackled our problem.</a:t>
            </a:r>
          </a:p>
          <a:p>
            <a:endParaRPr lang="en-GB" i="1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53F42-FA9B-91B9-B874-FCCCFCECC277}"/>
              </a:ext>
            </a:extLst>
          </p:cNvPr>
          <p:cNvSpPr txBox="1"/>
          <p:nvPr/>
        </p:nvSpPr>
        <p:spPr>
          <a:xfrm>
            <a:off x="7709807" y="5064578"/>
            <a:ext cx="76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:)</a:t>
            </a:r>
          </a:p>
        </p:txBody>
      </p:sp>
      <p:pic>
        <p:nvPicPr>
          <p:cNvPr id="10" name="Picture 11" descr="Logo&#10;&#10;Description automatically generated">
            <a:extLst>
              <a:ext uri="{FF2B5EF4-FFF2-40B4-BE49-F238E27FC236}">
                <a16:creationId xmlns:a16="http://schemas.microsoft.com/office/drawing/2014/main" id="{54CCD37B-886B-E1CA-59CC-C015973F1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515" y="469937"/>
            <a:ext cx="1611088" cy="8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5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8D33D07-6F29-0695-D279-70E28C2619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" y="10"/>
            <a:ext cx="11636829" cy="6542304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23E576-A964-2D67-7055-CB1F92005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1" y="2718118"/>
            <a:ext cx="6792686" cy="1857192"/>
          </a:xfrm>
          <a:prstGeom prst="rect">
            <a:avLst/>
          </a:prstGeom>
        </p:spPr>
      </p:pic>
      <p:pic>
        <p:nvPicPr>
          <p:cNvPr id="4" name="Graphic 4" descr="Programmer female outline">
            <a:extLst>
              <a:ext uri="{FF2B5EF4-FFF2-40B4-BE49-F238E27FC236}">
                <a16:creationId xmlns:a16="http://schemas.microsoft.com/office/drawing/2014/main" id="{9FFD6B93-794D-B870-1604-05167CF89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0458" y="587829"/>
            <a:ext cx="1959428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0B2FF48-D465-9EBB-8E23-0A463CDD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1998" cy="6757306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73B08B1-8733-0CE8-BA91-DF52C428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97" y="1710596"/>
            <a:ext cx="4985658" cy="1982642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9B06689-CD75-EE7C-DE99-806DBA71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8" y="4008886"/>
            <a:ext cx="5355770" cy="1692287"/>
          </a:xfrm>
          <a:prstGeom prst="rect">
            <a:avLst/>
          </a:prstGeom>
        </p:spPr>
      </p:pic>
      <p:pic>
        <p:nvPicPr>
          <p:cNvPr id="8" name="Graphic 8" descr="Usb Stick with solid fill">
            <a:extLst>
              <a:ext uri="{FF2B5EF4-FFF2-40B4-BE49-F238E27FC236}">
                <a16:creationId xmlns:a16="http://schemas.microsoft.com/office/drawing/2014/main" id="{D72E3150-29DC-26D6-2E7A-2FE2CCCFD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163230" y="1366158"/>
            <a:ext cx="783772" cy="7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7B6877E-3D37-4B53-3403-4550F798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5532"/>
            <a:ext cx="8686800" cy="4503965"/>
          </a:xfrm>
          <a:prstGeom prst="rect">
            <a:avLst/>
          </a:prstGeom>
        </p:spPr>
      </p:pic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AF93A56-F8C8-9F58-DB30-227FF44F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171752"/>
            <a:ext cx="3820885" cy="3640667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BBB0018-C8CF-72F2-67D0-614637051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3931920"/>
            <a:ext cx="2743200" cy="2586446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4F057A5F-343E-9B57-827A-A41A8E9E9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57" y="4231033"/>
            <a:ext cx="6694714" cy="2086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CD3EA-4DC8-226C-8CF2-4CCB824BDAD7}"/>
              </a:ext>
            </a:extLst>
          </p:cNvPr>
          <p:cNvSpPr txBox="1"/>
          <p:nvPr/>
        </p:nvSpPr>
        <p:spPr>
          <a:xfrm>
            <a:off x="3703862" y="1641023"/>
            <a:ext cx="33909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>
                <a:solidFill>
                  <a:srgbClr val="2F5496"/>
                </a:solidFill>
                <a:latin typeface="Consolas"/>
                <a:ea typeface="Cambria"/>
                <a:cs typeface="Calibri"/>
              </a:rPr>
              <a:t>Here, we used various statistical representation of our data. The dimensions in form of rows and columns and descriptions of data are depicted by the tables below :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B4BA31-9A16-21DB-E76E-D622E8201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143" y="2657555"/>
            <a:ext cx="5921828" cy="1270747"/>
          </a:xfrm>
          <a:prstGeom prst="rect">
            <a:avLst/>
          </a:prstGeom>
        </p:spPr>
      </p:pic>
      <p:pic>
        <p:nvPicPr>
          <p:cNvPr id="3" name="Graphic 3" descr="Cloud Computing outline">
            <a:extLst>
              <a:ext uri="{FF2B5EF4-FFF2-40B4-BE49-F238E27FC236}">
                <a16:creationId xmlns:a16="http://schemas.microsoft.com/office/drawing/2014/main" id="{9A8DDC11-0AA4-ECD9-1F3B-5F31F78042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7486" y="1295400"/>
            <a:ext cx="914400" cy="914400"/>
          </a:xfrm>
          <a:prstGeom prst="rect">
            <a:avLst/>
          </a:prstGeom>
        </p:spPr>
      </p:pic>
      <p:pic>
        <p:nvPicPr>
          <p:cNvPr id="4" name="Graphic 9" descr="Server with solid fill">
            <a:extLst>
              <a:ext uri="{FF2B5EF4-FFF2-40B4-BE49-F238E27FC236}">
                <a16:creationId xmlns:a16="http://schemas.microsoft.com/office/drawing/2014/main" id="{E498D3EB-DD0E-2A36-AB90-F1CB6B13E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2829" y="261257"/>
            <a:ext cx="794658" cy="7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6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B077B9F-EAAE-78C7-F305-31029F30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1681"/>
            <a:ext cx="12200964" cy="6854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1937DE-B7D5-CED1-3204-0D3412AFC3C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workflow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3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4E0EC-9525-C70C-2495-0D31905C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3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DE514F5-21CC-7AFB-EBE8-9DA016F1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6"/>
            <a:ext cx="12203501" cy="6877049"/>
          </a:xfrm>
          <a:prstGeom prst="rect">
            <a:avLst/>
          </a:prstGeom>
        </p:spPr>
      </p:pic>
      <p:pic>
        <p:nvPicPr>
          <p:cNvPr id="3" name="Picture 3" descr="Treemap chart&#10;&#10;Description automatically generated">
            <a:extLst>
              <a:ext uri="{FF2B5EF4-FFF2-40B4-BE49-F238E27FC236}">
                <a16:creationId xmlns:a16="http://schemas.microsoft.com/office/drawing/2014/main" id="{50FA56D6-EB5E-034C-E4E2-5EA67048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47" y="845761"/>
            <a:ext cx="5906218" cy="51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5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BF8E7A"/>
      </a:accent1>
      <a:accent2>
        <a:srgbClr val="CA9299"/>
      </a:accent2>
      <a:accent3>
        <a:srgbClr val="B1A27D"/>
      </a:accent3>
      <a:accent4>
        <a:srgbClr val="70AEA2"/>
      </a:accent4>
      <a:accent5>
        <a:srgbClr val="73ABBB"/>
      </a:accent5>
      <a:accent6>
        <a:srgbClr val="7A93BF"/>
      </a:accent6>
      <a:hlink>
        <a:srgbClr val="5E899C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4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39213B"/>
      </a:dk2>
      <a:lt2>
        <a:srgbClr val="E4E2E8"/>
      </a:lt2>
      <a:accent1>
        <a:srgbClr val="8AAC4A"/>
      </a:accent1>
      <a:accent2>
        <a:srgbClr val="ABA439"/>
      </a:accent2>
      <a:accent3>
        <a:srgbClr val="E68927"/>
      </a:accent3>
      <a:accent4>
        <a:srgbClr val="EA5E4E"/>
      </a:accent4>
      <a:accent5>
        <a:srgbClr val="EE6E97"/>
      </a:accent5>
      <a:accent6>
        <a:srgbClr val="EA4EC1"/>
      </a:accent6>
      <a:hlink>
        <a:srgbClr val="8169AE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office theme</vt:lpstr>
      <vt:lpstr>SplashVTI</vt:lpstr>
      <vt:lpstr>ArchiveVTI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400</cp:revision>
  <dcterms:created xsi:type="dcterms:W3CDTF">2023-03-20T13:02:36Z</dcterms:created>
  <dcterms:modified xsi:type="dcterms:W3CDTF">2023-03-20T18:20:37Z</dcterms:modified>
</cp:coreProperties>
</file>